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335" r:id="rId2"/>
    <p:sldId id="349" r:id="rId3"/>
    <p:sldId id="353" r:id="rId4"/>
    <p:sldId id="352" r:id="rId5"/>
    <p:sldId id="346" r:id="rId6"/>
    <p:sldId id="347" r:id="rId7"/>
    <p:sldId id="348" r:id="rId8"/>
    <p:sldId id="339" r:id="rId9"/>
    <p:sldId id="350" r:id="rId10"/>
    <p:sldId id="342" r:id="rId11"/>
    <p:sldId id="343" r:id="rId12"/>
    <p:sldId id="359" r:id="rId13"/>
    <p:sldId id="345" r:id="rId14"/>
    <p:sldId id="354" r:id="rId15"/>
    <p:sldId id="356" r:id="rId16"/>
    <p:sldId id="357" r:id="rId17"/>
    <p:sldId id="358" r:id="rId18"/>
  </p:sldIdLst>
  <p:sldSz cx="10080625" cy="7559675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8D0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86421" autoAdjust="0"/>
  </p:normalViewPr>
  <p:slideViewPr>
    <p:cSldViewPr>
      <p:cViewPr varScale="1">
        <p:scale>
          <a:sx n="91" d="100"/>
          <a:sy n="91" d="100"/>
        </p:scale>
        <p:origin x="1428" y="96"/>
      </p:cViewPr>
      <p:guideLst>
        <p:guide orient="horz" pos="2381"/>
        <p:guide pos="31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690442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 idx="2"/>
          </p:nvPr>
        </p:nvSpPr>
        <p:spPr>
          <a:xfrm>
            <a:off x="1312920" y="1027079"/>
            <a:ext cx="4933800" cy="370044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3"/>
          </p:nvPr>
        </p:nvSpPr>
        <p:spPr>
          <a:xfrm>
            <a:off x="1169640" y="5086800"/>
            <a:ext cx="5226120" cy="4107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56235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216000" marR="0" indent="0" rtl="0" hangingPunct="0">
      <a:tabLst/>
      <a:defRPr lang="fr-FR" sz="2000" b="0" i="0" u="none" strike="noStrike">
        <a:ln>
          <a:noFill/>
        </a:ln>
        <a:latin typeface="Times New Roman" pitchFamily="18"/>
        <a:cs typeface="Tahoma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442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3638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230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7951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5802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290098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061139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307263" y="301625"/>
            <a:ext cx="2266950" cy="643255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1625" cy="643255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473345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lIns="91425" tIns="91425" rIns="91425" bIns="91425" anchor="b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fr-FR" smtClean="0"/>
              <a:t>Modifiez le style du titre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504031" y="1763924"/>
            <a:ext cx="9072563" cy="5475830"/>
          </a:xfrm>
          <a:prstGeom prst="rect">
            <a:avLst/>
          </a:prstGeom>
        </p:spPr>
        <p:txBody>
          <a:bodyPr lIns="91425" tIns="91425" rIns="91425" b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8151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567918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232841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03238" y="1746250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13338" y="1746250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585768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16547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571206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165847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800594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 smtClean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450166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70975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 smtClean="0"/>
              <a:t>Cliquez pour éditer le format du texte-titre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46250"/>
            <a:ext cx="9069387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26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 smtClean="0"/>
              <a:t>Cliquez pour éditer le format du plan de texte</a:t>
            </a:r>
          </a:p>
          <a:p>
            <a:pPr lvl="1"/>
            <a:r>
              <a:rPr lang="en-GB" altLang="fr-FR" smtClean="0"/>
              <a:t>Second niveau de plan</a:t>
            </a:r>
          </a:p>
          <a:p>
            <a:pPr lvl="2"/>
            <a:r>
              <a:rPr lang="en-GB" altLang="fr-FR" smtClean="0"/>
              <a:t>Troisième niveau de plan</a:t>
            </a:r>
          </a:p>
          <a:p>
            <a:pPr lvl="3"/>
            <a:r>
              <a:rPr lang="en-GB" altLang="fr-FR" smtClean="0"/>
              <a:t>Quatrième niveau de plan</a:t>
            </a:r>
          </a:p>
          <a:p>
            <a:pPr lvl="4"/>
            <a:r>
              <a:rPr lang="en-GB" altLang="fr-FR" smtClean="0"/>
              <a:t>Cinquième niveau de plan</a:t>
            </a:r>
          </a:p>
          <a:p>
            <a:pPr lvl="4"/>
            <a:r>
              <a:rPr lang="en-GB" altLang="fr-FR" smtClean="0"/>
              <a:t>Sixième niveau de plan</a:t>
            </a:r>
          </a:p>
          <a:p>
            <a:pPr lvl="4"/>
            <a:r>
              <a:rPr lang="en-GB" altLang="fr-FR" smtClean="0"/>
              <a:t>Septième niveau de plan</a:t>
            </a:r>
          </a:p>
          <a:p>
            <a:pPr lvl="4"/>
            <a:r>
              <a:rPr lang="en-GB" altLang="fr-FR" smtClean="0"/>
              <a:t>Huitième niveau de plan</a:t>
            </a:r>
          </a:p>
          <a:p>
            <a:pPr lvl="4"/>
            <a:r>
              <a:rPr lang="en-GB" altLang="fr-FR" smtClean="0"/>
              <a:t>Neuvième niveau de plan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9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1200">
                <a:solidFill>
                  <a:srgbClr val="999999"/>
                </a:solidFill>
                <a:latin typeface="Century Gothic" pitchFamily="32" charset="0"/>
                <a:cs typeface="Segoe UI" charset="0"/>
              </a:defRPr>
            </a:lvl1pPr>
          </a:lstStyle>
          <a:p>
            <a:pPr>
              <a:lnSpc>
                <a:spcPct val="95000"/>
              </a:lnSpc>
            </a:pPr>
            <a:r>
              <a:rPr lang="en-US" altLang="fr-FR" sz="1400" smtClean="0">
                <a:solidFill>
                  <a:srgbClr val="000000"/>
                </a:solidFill>
                <a:latin typeface="Times New Roman" pitchFamily="16" charset="0"/>
              </a:rPr>
              <a:t> ‹N°›</a:t>
            </a:r>
            <a:endParaRPr lang="fr-FR" altLang="fr-FR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+mn-ea"/>
                <a:cs typeface="Segoe UI" charset="0"/>
              </a:defRPr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47" y="6752497"/>
            <a:ext cx="807178" cy="80717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449263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 b="1">
          <a:solidFill>
            <a:srgbClr val="4C4C4C"/>
          </a:solidFill>
          <a:latin typeface="+mj-lt"/>
          <a:ea typeface="+mj-ea"/>
          <a:cs typeface="+mj-cs"/>
        </a:defRPr>
      </a:lvl1pPr>
      <a:lvl2pPr algn="l" defTabSz="449263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 b="1">
          <a:solidFill>
            <a:srgbClr val="4C4C4C"/>
          </a:solidFill>
          <a:latin typeface="Century Gothic" pitchFamily="32" charset="0"/>
          <a:ea typeface="MS PGothic" charset="-128"/>
        </a:defRPr>
      </a:lvl2pPr>
      <a:lvl3pPr algn="l" defTabSz="449263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 b="1">
          <a:solidFill>
            <a:srgbClr val="4C4C4C"/>
          </a:solidFill>
          <a:latin typeface="Century Gothic" pitchFamily="32" charset="0"/>
          <a:ea typeface="MS PGothic" charset="-128"/>
        </a:defRPr>
      </a:lvl3pPr>
      <a:lvl4pPr algn="l" defTabSz="449263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 b="1">
          <a:solidFill>
            <a:srgbClr val="4C4C4C"/>
          </a:solidFill>
          <a:latin typeface="Century Gothic" pitchFamily="32" charset="0"/>
          <a:ea typeface="MS PGothic" charset="-128"/>
        </a:defRPr>
      </a:lvl4pPr>
      <a:lvl5pPr algn="l" defTabSz="449263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 b="1">
          <a:solidFill>
            <a:srgbClr val="4C4C4C"/>
          </a:solidFill>
          <a:latin typeface="Century Gothic" pitchFamily="32" charset="0"/>
          <a:ea typeface="MS PGothic" charset="-128"/>
        </a:defRPr>
      </a:lvl5pPr>
      <a:lvl6pPr marL="2514600" indent="-228600" algn="l" defTabSz="449263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 b="1">
          <a:solidFill>
            <a:srgbClr val="4C4C4C"/>
          </a:solidFill>
          <a:latin typeface="Century Gothic" pitchFamily="32" charset="0"/>
          <a:ea typeface="MS PGothic" charset="-128"/>
        </a:defRPr>
      </a:lvl6pPr>
      <a:lvl7pPr marL="2971800" indent="-228600" algn="l" defTabSz="449263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 b="1">
          <a:solidFill>
            <a:srgbClr val="4C4C4C"/>
          </a:solidFill>
          <a:latin typeface="Century Gothic" pitchFamily="32" charset="0"/>
          <a:ea typeface="MS PGothic" charset="-128"/>
        </a:defRPr>
      </a:lvl7pPr>
      <a:lvl8pPr marL="3429000" indent="-228600" algn="l" defTabSz="449263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 b="1">
          <a:solidFill>
            <a:srgbClr val="4C4C4C"/>
          </a:solidFill>
          <a:latin typeface="Century Gothic" pitchFamily="32" charset="0"/>
          <a:ea typeface="MS PGothic" charset="-128"/>
        </a:defRPr>
      </a:lvl8pPr>
      <a:lvl9pPr marL="3886200" indent="-228600" algn="l" defTabSz="449263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 b="1">
          <a:solidFill>
            <a:srgbClr val="4C4C4C"/>
          </a:solidFill>
          <a:latin typeface="Century Gothic" pitchFamily="32" charset="0"/>
          <a:ea typeface="MS PGothic" charset="-128"/>
        </a:defRPr>
      </a:lvl9pPr>
    </p:titleStyle>
    <p:bodyStyle>
      <a:lvl1pPr marL="342900" indent="-342900" algn="l" defTabSz="449263" rtl="0" eaLnBrk="1" fontAlgn="base" hangingPunct="1">
        <a:lnSpc>
          <a:spcPct val="99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1600" b="1">
          <a:solidFill>
            <a:srgbClr val="4C4C4C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lnSpc>
          <a:spcPct val="99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1600">
          <a:solidFill>
            <a:srgbClr val="4C4C4C"/>
          </a:solidFill>
          <a:latin typeface="+mn-lt"/>
          <a:ea typeface="+mn-ea"/>
        </a:defRPr>
      </a:lvl2pPr>
      <a:lvl3pPr marL="1143000" indent="-228600" algn="l" defTabSz="449263" rtl="0" eaLnBrk="1" fontAlgn="base" hangingPunct="1">
        <a:lnSpc>
          <a:spcPct val="99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1600">
          <a:solidFill>
            <a:srgbClr val="4C4C4C"/>
          </a:solidFill>
          <a:latin typeface="+mn-lt"/>
          <a:ea typeface="+mn-ea"/>
        </a:defRPr>
      </a:lvl3pPr>
      <a:lvl4pPr marL="1600200" indent="-228600" algn="l" defTabSz="449263" rtl="0" eaLnBrk="1" fontAlgn="base" hangingPunct="1">
        <a:lnSpc>
          <a:spcPct val="99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4C4C4C"/>
          </a:solidFill>
          <a:latin typeface="+mn-lt"/>
          <a:ea typeface="+mn-ea"/>
        </a:defRPr>
      </a:lvl4pPr>
      <a:lvl5pPr marL="2057400" indent="-228600" algn="l" defTabSz="449263" rtl="0" eaLnBrk="1" fontAlgn="base" hangingPunct="1">
        <a:lnSpc>
          <a:spcPct val="9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4C4C4C"/>
          </a:solidFill>
          <a:latin typeface="+mn-lt"/>
          <a:ea typeface="+mn-ea"/>
        </a:defRPr>
      </a:lvl5pPr>
      <a:lvl6pPr marL="2514600" indent="-228600" algn="l" defTabSz="449263" rtl="0" eaLnBrk="1" fontAlgn="base" hangingPunct="1">
        <a:lnSpc>
          <a:spcPct val="9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4C4C4C"/>
          </a:solidFill>
          <a:latin typeface="+mn-lt"/>
          <a:ea typeface="+mn-ea"/>
        </a:defRPr>
      </a:lvl6pPr>
      <a:lvl7pPr marL="2971800" indent="-228600" algn="l" defTabSz="449263" rtl="0" eaLnBrk="1" fontAlgn="base" hangingPunct="1">
        <a:lnSpc>
          <a:spcPct val="9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4C4C4C"/>
          </a:solidFill>
          <a:latin typeface="+mn-lt"/>
          <a:ea typeface="+mn-ea"/>
        </a:defRPr>
      </a:lvl7pPr>
      <a:lvl8pPr marL="3429000" indent="-228600" algn="l" defTabSz="449263" rtl="0" eaLnBrk="1" fontAlgn="base" hangingPunct="1">
        <a:lnSpc>
          <a:spcPct val="9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4C4C4C"/>
          </a:solidFill>
          <a:latin typeface="+mn-lt"/>
          <a:ea typeface="+mn-ea"/>
        </a:defRPr>
      </a:lvl8pPr>
      <a:lvl9pPr marL="3886200" indent="-228600" algn="l" defTabSz="449263" rtl="0" eaLnBrk="1" fontAlgn="base" hangingPunct="1">
        <a:lnSpc>
          <a:spcPct val="9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4C4C4C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bouffay\partage\private\projets clients\Projets collabs\ModelWriter\03-Réal et Livraison\logos\png\logo_modelwriter_H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120" y="2843733"/>
            <a:ext cx="3717612" cy="159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294" y="4747766"/>
            <a:ext cx="1126309" cy="504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707" y="4751683"/>
            <a:ext cx="10191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502" y="4747765"/>
            <a:ext cx="10858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50" y="4751683"/>
            <a:ext cx="10382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511" y="4751683"/>
            <a:ext cx="10572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414" y="4747766"/>
            <a:ext cx="11525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34" y="4747766"/>
            <a:ext cx="11239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43" y="4758117"/>
            <a:ext cx="798959" cy="67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070" y="4758117"/>
            <a:ext cx="1397802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43" y="4766129"/>
            <a:ext cx="800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491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0" y="179437"/>
            <a:ext cx="9072760" cy="396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+mj-lt"/>
                <a:ea typeface="+mj-ea"/>
                <a:cs typeface="+mj-cs"/>
              </a:defRPr>
            </a:lvl1pPr>
            <a:lvl2pPr lvl="1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2pPr>
            <a:lvl3pPr lvl="2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3pPr>
            <a:lvl4pPr lvl="3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4pPr>
            <a:lvl5pPr lvl="4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5pPr>
            <a:lvl6pPr marL="2514600" lvl="5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6pPr>
            <a:lvl7pPr marL="2971800" lvl="6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7pPr>
            <a:lvl8pPr marL="3429000" lvl="7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8pPr>
            <a:lvl9pPr marL="3886200" lvl="8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9pPr>
          </a:lstStyle>
          <a:p>
            <a:pPr>
              <a:buNone/>
            </a:pPr>
            <a:r>
              <a:rPr lang="fr-FR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fr-FR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Mylyn</a:t>
            </a:r>
            <a:r>
              <a:rPr lang="fr-FR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Intent</a:t>
            </a:r>
            <a:r>
              <a:rPr lang="fr-FR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– Open Source </a:t>
            </a:r>
            <a:r>
              <a:rPr lang="fr-FR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fr-FR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– Ex </a:t>
            </a:r>
            <a:r>
              <a:rPr lang="fr-FR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  <a:endParaRPr lang="fr-FR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136656" y="6516141"/>
            <a:ext cx="1800200" cy="93610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 MT" pitchFamily="32" charset="0"/>
              <a:cs typeface="Arial Unicode MS" charset="0"/>
            </a:endParaRPr>
          </a:p>
        </p:txBody>
      </p:sp>
      <p:pic>
        <p:nvPicPr>
          <p:cNvPr id="2052" name="Picture 4" descr="C:\Users\OBEO201-MRO\lib\Projects\MODEL_WRITER\Presentations\Presentations_TechnosObeo\Archives\UML Designer\img.tar\img\img\intent_linked_doc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00" y="597600"/>
            <a:ext cx="8460000" cy="637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\\bouffay\partage\private\supports de com\illustrations\logos internes\logo Intent\png\logo_Int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677" y="6687930"/>
            <a:ext cx="2578187" cy="83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0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0" y="-18630"/>
            <a:ext cx="8136656" cy="792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+mj-lt"/>
                <a:ea typeface="+mj-ea"/>
                <a:cs typeface="+mj-cs"/>
              </a:defRPr>
            </a:lvl1pPr>
            <a:lvl2pPr lvl="1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2pPr>
            <a:lvl3pPr lvl="2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3pPr>
            <a:lvl4pPr lvl="3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4pPr>
            <a:lvl5pPr lvl="4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5pPr>
            <a:lvl6pPr marL="2514600" lvl="5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6pPr>
            <a:lvl7pPr marL="2971800" lvl="6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7pPr>
            <a:lvl8pPr marL="3429000" lvl="7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8pPr>
            <a:lvl9pPr marL="3886200" lvl="8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9pPr>
          </a:lstStyle>
          <a:p>
            <a:pPr>
              <a:buNone/>
            </a:pPr>
            <a:r>
              <a:rPr lang="fr-FR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fr-FR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Mylyn</a:t>
            </a:r>
            <a:r>
              <a:rPr lang="fr-FR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Intent</a:t>
            </a:r>
            <a:r>
              <a:rPr lang="fr-FR" kern="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fr-FR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1st </a:t>
            </a:r>
            <a:r>
              <a:rPr lang="fr-FR" kern="0" dirty="0" err="1">
                <a:latin typeface="Arial" panose="020B0604020202020204" pitchFamily="34" charset="0"/>
                <a:cs typeface="Arial" panose="020B0604020202020204" pitchFamily="34" charset="0"/>
              </a:rPr>
              <a:t>experimentation</a:t>
            </a:r>
            <a:endParaRPr lang="fr-FR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fr-FR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136656" y="6516141"/>
            <a:ext cx="1800200" cy="93610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 MT" pitchFamily="32" charset="0"/>
              <a:cs typeface="Arial Unicode MS" charset="0"/>
            </a:endParaRPr>
          </a:p>
        </p:txBody>
      </p:sp>
      <p:pic>
        <p:nvPicPr>
          <p:cNvPr id="4098" name="Picture 2" descr="C:\Users\OBEO201-MRO\lib\Projects\MODEL_WRITER\Presentations\Presentations_TechnosObeo\Archives\UML Designer\img.tar\img\img\intent_linked_doc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40" y="592037"/>
            <a:ext cx="8458785" cy="637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\\bouffay\partage\private\supports de com\illustrations\logos internes\logo Intent\png\logo_Int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677" y="6687930"/>
            <a:ext cx="2578187" cy="83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01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439" y="755501"/>
            <a:ext cx="5877745" cy="6144482"/>
          </a:xfrm>
          <a:prstGeom prst="rect">
            <a:avLst/>
          </a:prstGeom>
        </p:spPr>
      </p:pic>
      <p:pic>
        <p:nvPicPr>
          <p:cNvPr id="4" name="Picture 2" descr="\\bouffay\partage\private\projets clients\Projets collabs\ModelWriter\03-Réal et Livraison\logos\png\logo_modelwriter_H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0" y="0"/>
            <a:ext cx="2226188" cy="95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036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 bwMode="auto">
          <a:xfrm>
            <a:off x="0" y="179437"/>
            <a:ext cx="8136656" cy="396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+mj-lt"/>
                <a:ea typeface="+mj-ea"/>
                <a:cs typeface="+mj-cs"/>
              </a:defRPr>
            </a:lvl1pPr>
            <a:lvl2pPr lvl="1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2pPr>
            <a:lvl3pPr lvl="2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3pPr>
            <a:lvl4pPr lvl="3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4pPr>
            <a:lvl5pPr lvl="4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5pPr>
            <a:lvl6pPr marL="2514600" lvl="5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6pPr>
            <a:lvl7pPr marL="2971800" lvl="6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7pPr>
            <a:lvl8pPr marL="3429000" lvl="7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8pPr>
            <a:lvl9pPr marL="3886200" lvl="8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9pPr>
          </a:lstStyle>
          <a:p>
            <a:pPr>
              <a:buNone/>
            </a:pPr>
            <a:r>
              <a:rPr lang="fr-FR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ModelWriter</a:t>
            </a:r>
            <a:r>
              <a:rPr lang="fr-FR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fr-FR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r>
              <a:rPr lang="fr-FR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and roadmap</a:t>
            </a:r>
            <a:endParaRPr lang="fr-FR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92" y="1420310"/>
            <a:ext cx="9605701" cy="53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6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0625" cy="7560468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Semantic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Parser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4294967295"/>
          </p:nvPr>
        </p:nvSpPr>
        <p:spPr>
          <a:xfrm>
            <a:off x="2808064" y="1746250"/>
            <a:ext cx="6764561" cy="4987925"/>
          </a:xfrm>
        </p:spPr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Find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semantic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with</a:t>
            </a:r>
            <a:r>
              <a:rPr lang="fr-FR" baseline="0" dirty="0" smtClean="0">
                <a:solidFill>
                  <a:schemeClr val="bg1"/>
                </a:solidFill>
              </a:rPr>
              <a:t> ontologies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592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err="1" smtClean="0"/>
              <a:t>Semantic</a:t>
            </a:r>
            <a:r>
              <a:rPr lang="fr-FR" dirty="0" smtClean="0"/>
              <a:t> </a:t>
            </a:r>
            <a:r>
              <a:rPr lang="fr-FR" dirty="0" err="1" smtClean="0"/>
              <a:t>Parser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fr-FR" dirty="0" err="1" smtClean="0"/>
              <a:t>Keep</a:t>
            </a:r>
            <a:r>
              <a:rPr lang="fr-FR" dirty="0" smtClean="0"/>
              <a:t> the </a:t>
            </a:r>
            <a:r>
              <a:rPr lang="fr-FR" dirty="0" err="1" smtClean="0"/>
              <a:t>consistency</a:t>
            </a:r>
            <a:r>
              <a:rPr lang="fr-FR" dirty="0" smtClean="0"/>
              <a:t> </a:t>
            </a:r>
            <a:r>
              <a:rPr lang="fr-FR" dirty="0" err="1" smtClean="0"/>
              <a:t>across</a:t>
            </a:r>
            <a:r>
              <a:rPr lang="fr-FR" dirty="0" smtClean="0"/>
              <a:t> </a:t>
            </a:r>
            <a:r>
              <a:rPr lang="fr-FR" dirty="0" err="1" smtClean="0"/>
              <a:t>several</a:t>
            </a:r>
            <a:r>
              <a:rPr lang="fr-FR" dirty="0" smtClean="0"/>
              <a:t> </a:t>
            </a:r>
            <a:r>
              <a:rPr lang="fr-FR" dirty="0" err="1" smtClean="0"/>
              <a:t>vocabularies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96" y="2339677"/>
            <a:ext cx="2917666" cy="38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32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6312" y="0"/>
            <a:ext cx="11333978" cy="7559675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smtClean="0"/>
              <a:t>Manage the (de)</a:t>
            </a:r>
            <a:r>
              <a:rPr lang="fr-FR" dirty="0" err="1" smtClean="0"/>
              <a:t>synchronization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1230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352" y="-1"/>
            <a:ext cx="11728385" cy="7559675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Thank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you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195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8" y="0"/>
            <a:ext cx="10213480" cy="7668269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Documentation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Write</a:t>
            </a:r>
            <a:r>
              <a:rPr lang="fr-FR" baseline="0" dirty="0" smtClean="0">
                <a:solidFill>
                  <a:schemeClr val="bg1"/>
                </a:solidFill>
              </a:rPr>
              <a:t> once … and </a:t>
            </a:r>
            <a:r>
              <a:rPr lang="fr-FR" baseline="0" dirty="0" err="1" smtClean="0">
                <a:solidFill>
                  <a:schemeClr val="bg1"/>
                </a:solidFill>
              </a:rPr>
              <a:t>never</a:t>
            </a:r>
            <a:r>
              <a:rPr lang="fr-FR" baseline="0" dirty="0" smtClean="0">
                <a:solidFill>
                  <a:schemeClr val="bg1"/>
                </a:solidFill>
              </a:rPr>
              <a:t> look at </a:t>
            </a:r>
            <a:r>
              <a:rPr lang="fr-FR" baseline="0" dirty="0" err="1" smtClean="0">
                <a:solidFill>
                  <a:schemeClr val="bg1"/>
                </a:solidFill>
              </a:rPr>
              <a:t>after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96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62" y="0"/>
            <a:ext cx="10102734" cy="7577051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Documentation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Usefull</a:t>
            </a:r>
            <a:r>
              <a:rPr lang="fr-FR" dirty="0" smtClean="0">
                <a:solidFill>
                  <a:schemeClr val="bg1"/>
                </a:solidFill>
              </a:rPr>
              <a:t> for </a:t>
            </a:r>
            <a:r>
              <a:rPr lang="fr-FR" dirty="0" err="1" smtClean="0">
                <a:solidFill>
                  <a:schemeClr val="bg1"/>
                </a:solidFill>
              </a:rPr>
              <a:t>users</a:t>
            </a:r>
            <a:r>
              <a:rPr lang="fr-FR" dirty="0" smtClean="0">
                <a:solidFill>
                  <a:schemeClr val="bg1"/>
                </a:solidFill>
              </a:rPr>
              <a:t> / </a:t>
            </a:r>
            <a:r>
              <a:rPr lang="fr-FR" dirty="0" err="1" smtClean="0">
                <a:solidFill>
                  <a:schemeClr val="bg1"/>
                </a:solidFill>
              </a:rPr>
              <a:t>Boring</a:t>
            </a:r>
            <a:r>
              <a:rPr lang="fr-FR" dirty="0" smtClean="0">
                <a:solidFill>
                  <a:schemeClr val="bg1"/>
                </a:solidFill>
              </a:rPr>
              <a:t> to </a:t>
            </a:r>
            <a:r>
              <a:rPr lang="fr-FR" dirty="0" err="1" smtClean="0">
                <a:solidFill>
                  <a:schemeClr val="bg1"/>
                </a:solidFill>
              </a:rPr>
              <a:t>write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01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" y="-13709"/>
            <a:ext cx="10097845" cy="7573384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Documentation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Hard to </a:t>
            </a:r>
            <a:r>
              <a:rPr lang="fr-FR" dirty="0" err="1" smtClean="0">
                <a:solidFill>
                  <a:schemeClr val="bg1"/>
                </a:solidFill>
              </a:rPr>
              <a:t>keep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it</a:t>
            </a:r>
            <a:r>
              <a:rPr lang="fr-FR" dirty="0" smtClean="0">
                <a:solidFill>
                  <a:schemeClr val="bg1"/>
                </a:solidFill>
              </a:rPr>
              <a:t> up-to-</a:t>
            </a:r>
            <a:r>
              <a:rPr lang="fr-FR" dirty="0" err="1" smtClean="0">
                <a:solidFill>
                  <a:schemeClr val="bg1"/>
                </a:solidFill>
              </a:rPr>
              <a:t>dated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48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533"/>
            <a:ext cx="9838732" cy="533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0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52" y="1341096"/>
            <a:ext cx="9812119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4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18" y="1259557"/>
            <a:ext cx="9790714" cy="5398624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smtClean="0"/>
              <a:t>Use case</a:t>
            </a:r>
            <a:endParaRPr lang="fr-FR" dirty="0"/>
          </a:p>
        </p:txBody>
      </p:sp>
      <p:sp>
        <p:nvSpPr>
          <p:cNvPr id="5" name="Flèche courbée vers le haut 4"/>
          <p:cNvSpPr/>
          <p:nvPr/>
        </p:nvSpPr>
        <p:spPr bwMode="auto">
          <a:xfrm>
            <a:off x="3257642" y="5631904"/>
            <a:ext cx="3024336" cy="1008112"/>
          </a:xfrm>
          <a:prstGeom prst="curvedUpArrow">
            <a:avLst/>
          </a:prstGeom>
          <a:solidFill>
            <a:schemeClr val="tx1">
              <a:lumMod val="50000"/>
              <a:lumOff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 MT" pitchFamily="32" charset="0"/>
              <a:cs typeface="Arial Unicode MS" charset="0"/>
            </a:endParaRPr>
          </a:p>
        </p:txBody>
      </p:sp>
      <p:sp>
        <p:nvSpPr>
          <p:cNvPr id="6" name="Flèche courbée vers le haut 5"/>
          <p:cNvSpPr/>
          <p:nvPr/>
        </p:nvSpPr>
        <p:spPr bwMode="auto">
          <a:xfrm rot="10800000">
            <a:off x="3223824" y="2339677"/>
            <a:ext cx="3024336" cy="1008112"/>
          </a:xfrm>
          <a:prstGeom prst="curvedUpArrow">
            <a:avLst/>
          </a:prstGeom>
          <a:solidFill>
            <a:srgbClr val="FF9933"/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 MT" pitchFamily="32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24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8136656" y="6516141"/>
            <a:ext cx="1800200" cy="93610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 MT" pitchFamily="32" charset="0"/>
              <a:cs typeface="Arial Unicode MS" charset="0"/>
            </a:endParaRPr>
          </a:p>
        </p:txBody>
      </p:sp>
      <p:sp>
        <p:nvSpPr>
          <p:cNvPr id="30" name="Rectangle à coins arrondis 29"/>
          <p:cNvSpPr/>
          <p:nvPr/>
        </p:nvSpPr>
        <p:spPr bwMode="auto">
          <a:xfrm>
            <a:off x="2952080" y="1619597"/>
            <a:ext cx="6480721" cy="475252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 MT" pitchFamily="32" charset="0"/>
              <a:cs typeface="Arial Unicode MS" charset="0"/>
            </a:endParaRP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 MT" pitchFamily="32" charset="0"/>
              <a:cs typeface="Arial Unicode MS" charset="0"/>
            </a:endParaRP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 MT" pitchFamily="32" charset="0"/>
              <a:cs typeface="Arial Unicode MS" charset="0"/>
            </a:endParaRPr>
          </a:p>
        </p:txBody>
      </p:sp>
      <p:pic>
        <p:nvPicPr>
          <p:cNvPr id="15" name="Picture 2" descr="\\bouffay\partage\private\projets clients\Projets collabs\ModelWriter\03-Réal et Livraison\logos\png\logo_modelwriter_H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336" y="1619597"/>
            <a:ext cx="2116760" cy="90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ylindre 15"/>
          <p:cNvSpPr/>
          <p:nvPr/>
        </p:nvSpPr>
        <p:spPr bwMode="auto">
          <a:xfrm>
            <a:off x="7788677" y="3575751"/>
            <a:ext cx="1145712" cy="1200260"/>
          </a:xfrm>
          <a:prstGeom prst="can">
            <a:avLst/>
          </a:prstGeom>
          <a:solidFill>
            <a:schemeClr val="bg2">
              <a:lumMod val="50000"/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KB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rganigramme : Alternative 3"/>
          <p:cNvSpPr/>
          <p:nvPr/>
        </p:nvSpPr>
        <p:spPr bwMode="auto">
          <a:xfrm>
            <a:off x="5405402" y="2601536"/>
            <a:ext cx="1651134" cy="538365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Editor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rganigramme : Alternative 17"/>
          <p:cNvSpPr/>
          <p:nvPr/>
        </p:nvSpPr>
        <p:spPr bwMode="auto">
          <a:xfrm>
            <a:off x="5405402" y="3368340"/>
            <a:ext cx="1651134" cy="900000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rganigramme : Alternative 18"/>
          <p:cNvSpPr/>
          <p:nvPr/>
        </p:nvSpPr>
        <p:spPr bwMode="auto">
          <a:xfrm>
            <a:off x="3419008" y="5061169"/>
            <a:ext cx="1594542" cy="765736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rganigramme : Alternative 19"/>
          <p:cNvSpPr/>
          <p:nvPr/>
        </p:nvSpPr>
        <p:spPr bwMode="auto">
          <a:xfrm>
            <a:off x="3384128" y="3435472"/>
            <a:ext cx="1594542" cy="765736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Texts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rganigramme : Alternative 20"/>
          <p:cNvSpPr/>
          <p:nvPr/>
        </p:nvSpPr>
        <p:spPr bwMode="auto">
          <a:xfrm>
            <a:off x="5405402" y="4994037"/>
            <a:ext cx="1651134" cy="900000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cteur droit avec flèche 7"/>
          <p:cNvCxnSpPr>
            <a:endCxn id="20" idx="1"/>
          </p:cNvCxnSpPr>
          <p:nvPr/>
        </p:nvCxnSpPr>
        <p:spPr bwMode="auto">
          <a:xfrm>
            <a:off x="2700052" y="3818340"/>
            <a:ext cx="68407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9" idx="1"/>
          </p:cNvCxnSpPr>
          <p:nvPr/>
        </p:nvCxnSpPr>
        <p:spPr bwMode="auto">
          <a:xfrm>
            <a:off x="2710870" y="5444037"/>
            <a:ext cx="708138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0" idx="3"/>
            <a:endCxn id="18" idx="1"/>
          </p:cNvCxnSpPr>
          <p:nvPr/>
        </p:nvCxnSpPr>
        <p:spPr bwMode="auto">
          <a:xfrm>
            <a:off x="4978670" y="3818340"/>
            <a:ext cx="42673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9" idx="3"/>
            <a:endCxn id="21" idx="1"/>
          </p:cNvCxnSpPr>
          <p:nvPr/>
        </p:nvCxnSpPr>
        <p:spPr bwMode="auto">
          <a:xfrm>
            <a:off x="5013550" y="5444037"/>
            <a:ext cx="39185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18" idx="3"/>
          </p:cNvCxnSpPr>
          <p:nvPr/>
        </p:nvCxnSpPr>
        <p:spPr bwMode="auto">
          <a:xfrm>
            <a:off x="7056536" y="3818340"/>
            <a:ext cx="73214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en angle 51"/>
          <p:cNvCxnSpPr>
            <a:stCxn id="21" idx="3"/>
            <a:endCxn id="16" idx="3"/>
          </p:cNvCxnSpPr>
          <p:nvPr/>
        </p:nvCxnSpPr>
        <p:spPr bwMode="auto">
          <a:xfrm flipV="1">
            <a:off x="7056536" y="4776011"/>
            <a:ext cx="1304997" cy="66802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en angle 53"/>
          <p:cNvCxnSpPr/>
          <p:nvPr/>
        </p:nvCxnSpPr>
        <p:spPr bwMode="auto">
          <a:xfrm>
            <a:off x="4978670" y="4031865"/>
            <a:ext cx="2810007" cy="439373"/>
          </a:xfrm>
          <a:prstGeom prst="bentConnector3">
            <a:avLst>
              <a:gd name="adj1" fmla="val 9633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en angle 58"/>
          <p:cNvCxnSpPr>
            <a:stCxn id="4" idx="3"/>
            <a:endCxn id="16" idx="1"/>
          </p:cNvCxnSpPr>
          <p:nvPr/>
        </p:nvCxnSpPr>
        <p:spPr bwMode="auto">
          <a:xfrm>
            <a:off x="7056536" y="2870719"/>
            <a:ext cx="1304997" cy="705032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en angle 61"/>
          <p:cNvCxnSpPr>
            <a:endCxn id="20" idx="0"/>
          </p:cNvCxnSpPr>
          <p:nvPr/>
        </p:nvCxnSpPr>
        <p:spPr bwMode="auto">
          <a:xfrm rot="10800000" flipV="1">
            <a:off x="4181400" y="2994016"/>
            <a:ext cx="1224005" cy="441456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ngle 64"/>
          <p:cNvCxnSpPr/>
          <p:nvPr/>
        </p:nvCxnSpPr>
        <p:spPr bwMode="auto">
          <a:xfrm rot="10800000" flipV="1">
            <a:off x="3419008" y="2771725"/>
            <a:ext cx="1986394" cy="2520160"/>
          </a:xfrm>
          <a:prstGeom prst="bentConnector3">
            <a:avLst>
              <a:gd name="adj1" fmla="val 111636"/>
            </a:avLst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en angle 78"/>
          <p:cNvCxnSpPr>
            <a:endCxn id="21" idx="2"/>
          </p:cNvCxnSpPr>
          <p:nvPr/>
        </p:nvCxnSpPr>
        <p:spPr bwMode="auto">
          <a:xfrm>
            <a:off x="2710870" y="5444037"/>
            <a:ext cx="3520099" cy="450000"/>
          </a:xfrm>
          <a:prstGeom prst="bentConnector4">
            <a:avLst>
              <a:gd name="adj1" fmla="val 14028"/>
              <a:gd name="adj2" fmla="val 139511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rganigramme : Bande perforée 90"/>
          <p:cNvSpPr/>
          <p:nvPr/>
        </p:nvSpPr>
        <p:spPr bwMode="auto">
          <a:xfrm>
            <a:off x="575816" y="3045343"/>
            <a:ext cx="2052228" cy="1238550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rganigramme : Bande perforée 91"/>
          <p:cNvSpPr/>
          <p:nvPr/>
        </p:nvSpPr>
        <p:spPr bwMode="auto">
          <a:xfrm>
            <a:off x="611820" y="3117351"/>
            <a:ext cx="2052228" cy="1238550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rganigramme : Bande perforée 92"/>
          <p:cNvSpPr/>
          <p:nvPr/>
        </p:nvSpPr>
        <p:spPr bwMode="auto">
          <a:xfrm>
            <a:off x="647824" y="3199065"/>
            <a:ext cx="2052228" cy="1238550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600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  <a:p>
            <a:pPr algn="ctr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2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(doc, </a:t>
            </a:r>
            <a:r>
              <a:rPr lang="fr-FR" sz="1200" dirty="0" err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docx</a:t>
            </a:r>
            <a:r>
              <a:rPr lang="fr-FR" sz="12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200" dirty="0" err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odt,textile,etc</a:t>
            </a:r>
            <a:r>
              <a:rPr lang="fr-FR" sz="12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Ellipse 94"/>
          <p:cNvSpPr/>
          <p:nvPr/>
        </p:nvSpPr>
        <p:spPr bwMode="auto">
          <a:xfrm>
            <a:off x="647824" y="5092013"/>
            <a:ext cx="1944216" cy="704048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Ellipse 96"/>
          <p:cNvSpPr/>
          <p:nvPr/>
        </p:nvSpPr>
        <p:spPr bwMode="auto">
          <a:xfrm>
            <a:off x="719832" y="5092013"/>
            <a:ext cx="1944216" cy="704048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Ellipse 97"/>
          <p:cNvSpPr/>
          <p:nvPr/>
        </p:nvSpPr>
        <p:spPr bwMode="auto">
          <a:xfrm>
            <a:off x="766654" y="5092013"/>
            <a:ext cx="1944216" cy="704048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err="1" smtClean="0"/>
              <a:t>ModelWriter</a:t>
            </a:r>
            <a:r>
              <a:rPr lang="fr-FR" dirty="0" smtClean="0"/>
              <a:t> Architecture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957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2916"/>
            <a:ext cx="10058400" cy="5521642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smtClean="0"/>
              <a:t>UI </a:t>
            </a:r>
            <a:r>
              <a:rPr lang="fr-FR" dirty="0" err="1" smtClean="0"/>
              <a:t>Sketcher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453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Obeo">
  <a:themeElements>
    <a:clrScheme name="Thèm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hème Office">
      <a:majorFont>
        <a:latin typeface="Century Gothic"/>
        <a:ea typeface="MS PGothic"/>
        <a:cs typeface=""/>
      </a:majorFont>
      <a:minorFont>
        <a:latin typeface="Century Gothic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fr-FR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Gill Sans MT" pitchFamily="32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fr-FR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Gill Sans MT" pitchFamily="32" charset="0"/>
            <a:cs typeface="Arial Unicode MS" charset="0"/>
          </a:defRPr>
        </a:defPPr>
      </a:lstStyle>
    </a:lnDef>
  </a:objectDefaults>
  <a:extraClrSchemeLst>
    <a:extraClrScheme>
      <a:clrScheme name="Thèm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èm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5946</TotalTime>
  <Words>79</Words>
  <Application>Microsoft Office PowerPoint</Application>
  <PresentationFormat>Personnalisé</PresentationFormat>
  <Paragraphs>37</Paragraphs>
  <Slides>17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7" baseType="lpstr">
      <vt:lpstr>Arial Unicode MS</vt:lpstr>
      <vt:lpstr>MS PGothic</vt:lpstr>
      <vt:lpstr>Arial</vt:lpstr>
      <vt:lpstr>Century Gothic</vt:lpstr>
      <vt:lpstr>Gill Sans MT</vt:lpstr>
      <vt:lpstr>Segoe UI</vt:lpstr>
      <vt:lpstr>StarSymbol</vt:lpstr>
      <vt:lpstr>Tahoma</vt:lpstr>
      <vt:lpstr>Times New Roman</vt:lpstr>
      <vt:lpstr>ThèmeObeo</vt:lpstr>
      <vt:lpstr>Présentation PowerPoint</vt:lpstr>
      <vt:lpstr>Documentation</vt:lpstr>
      <vt:lpstr>Documentation</vt:lpstr>
      <vt:lpstr>Documentation</vt:lpstr>
      <vt:lpstr>Présentation PowerPoint</vt:lpstr>
      <vt:lpstr>Présentation PowerPoint</vt:lpstr>
      <vt:lpstr>Use case</vt:lpstr>
      <vt:lpstr>ModelWriter Architecture</vt:lpstr>
      <vt:lpstr>UI Sketcher</vt:lpstr>
      <vt:lpstr>Présentation PowerPoint</vt:lpstr>
      <vt:lpstr>Présentation PowerPoint</vt:lpstr>
      <vt:lpstr>Présentation PowerPoint</vt:lpstr>
      <vt:lpstr>Présentation PowerPoint</vt:lpstr>
      <vt:lpstr>Semantic Parser</vt:lpstr>
      <vt:lpstr>Semantic Parser</vt:lpstr>
      <vt:lpstr>Manage the (de)synchronization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Writer Présentation d’EMF et des outils Obeo</dc:title>
  <dc:creator>glefur</dc:creator>
  <cp:lastModifiedBy>Etienne Juliot</cp:lastModifiedBy>
  <cp:revision>809</cp:revision>
  <cp:lastPrinted>2012-08-20T11:55:42Z</cp:lastPrinted>
  <dcterms:created xsi:type="dcterms:W3CDTF">2007-09-20T17:07:26Z</dcterms:created>
  <dcterms:modified xsi:type="dcterms:W3CDTF">2015-07-01T12:12:01Z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fo 1">
    <vt:lpwstr/>
  </property>
  <property fmtid="{D5CDD505-2E9C-101B-9397-08002B2CF9AE}" pid="3" name="Info 2">
    <vt:lpwstr/>
  </property>
  <property fmtid="{D5CDD505-2E9C-101B-9397-08002B2CF9AE}" pid="4" name="Info 3">
    <vt:lpwstr/>
  </property>
  <property fmtid="{D5CDD505-2E9C-101B-9397-08002B2CF9AE}" pid="5" name="Info 4">
    <vt:lpwstr/>
  </property>
</Properties>
</file>